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6" r:id="rId8"/>
    <p:sldId id="265" r:id="rId9"/>
    <p:sldId id="262" r:id="rId10"/>
    <p:sldId id="279" r:id="rId11"/>
    <p:sldId id="276" r:id="rId12"/>
    <p:sldId id="277" r:id="rId13"/>
    <p:sldId id="278" r:id="rId14"/>
    <p:sldId id="263" r:id="rId15"/>
    <p:sldId id="264" r:id="rId16"/>
    <p:sldId id="275" r:id="rId17"/>
    <p:sldId id="268" r:id="rId18"/>
    <p:sldId id="267" r:id="rId19"/>
    <p:sldId id="269" r:id="rId20"/>
    <p:sldId id="270" r:id="rId21"/>
    <p:sldId id="271" r:id="rId22"/>
    <p:sldId id="274" r:id="rId23"/>
    <p:sldId id="272" r:id="rId24"/>
    <p:sldId id="273" r:id="rId2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09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AF9291-323A-4050-864C-CCB54B1FD4E6}" type="datetimeFigureOut">
              <a:rPr lang="en-US" smtClean="0"/>
              <a:pPr/>
              <a:t>11/13/2010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762000"/>
            <a:ext cx="7772400" cy="1470025"/>
          </a:xfrm>
        </p:spPr>
        <p:txBody>
          <a:bodyPr/>
          <a:lstStyle/>
          <a:p>
            <a:r>
              <a:rPr lang="en-US" dirty="0" smtClean="0"/>
              <a:t>Building a simple database application with the </a:t>
            </a:r>
            <a:r>
              <a:rPr lang="en-US" dirty="0" err="1" smtClean="0"/>
              <a:t>Ecere</a:t>
            </a:r>
            <a:r>
              <a:rPr lang="en-US" dirty="0" smtClean="0"/>
              <a:t> SDK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8200" y="5410200"/>
            <a:ext cx="7467600" cy="1752600"/>
          </a:xfrm>
        </p:spPr>
        <p:txBody>
          <a:bodyPr/>
          <a:lstStyle/>
          <a:p>
            <a:r>
              <a:rPr lang="en-US" dirty="0" smtClean="0"/>
              <a:t>An introduction to building </a:t>
            </a:r>
            <a:r>
              <a:rPr lang="en-US" dirty="0" err="1" smtClean="0"/>
              <a:t>eC</a:t>
            </a:r>
            <a:r>
              <a:rPr lang="en-US" dirty="0" smtClean="0"/>
              <a:t>/</a:t>
            </a:r>
            <a:r>
              <a:rPr lang="en-US" dirty="0" err="1" smtClean="0"/>
              <a:t>Ecere</a:t>
            </a:r>
            <a:r>
              <a:rPr lang="en-US" dirty="0" smtClean="0"/>
              <a:t> applications with an </a:t>
            </a:r>
            <a:r>
              <a:rPr lang="en-US" dirty="0" err="1" smtClean="0"/>
              <a:t>SQLite</a:t>
            </a:r>
            <a:r>
              <a:rPr lang="en-US" dirty="0" smtClean="0"/>
              <a:t> backend</a:t>
            </a:r>
            <a:endParaRPr lang="en-US" dirty="0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276600" y="2362200"/>
            <a:ext cx="2638425" cy="2857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Adding a new row and setting a value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905000" y="1752600"/>
            <a:ext cx="5181600" cy="190500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RowMovies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r {};</a:t>
            </a:r>
          </a:p>
          <a:p>
            <a:pPr>
              <a:buNone/>
            </a:pP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r.Add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r.name =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"Toy Story 3"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r;</a:t>
            </a:r>
            <a:endParaRPr lang="en-US" sz="24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Reading back data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RowMovies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r { };</a:t>
            </a:r>
          </a:p>
          <a:p>
            <a:pPr>
              <a:buNone/>
            </a:pP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while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r.Next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())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String name = r.name;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PrintLn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"\""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 name,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"\", added 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r.dateAdded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name;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r;</a:t>
            </a:r>
            <a:endParaRPr lang="en-US" sz="24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Locating by value and Setting data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6800" y="1752600"/>
            <a:ext cx="6934200" cy="22860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RowMovies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r { };</a:t>
            </a:r>
          </a:p>
          <a:p>
            <a:pPr>
              <a:buNone/>
            </a:pP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r.Find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4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dbfield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"Movies"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 name),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middle, nil,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"The Last Samurai"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))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r.borrower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2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r;</a:t>
            </a:r>
            <a:endParaRPr lang="en-US" sz="24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Locating by id and deleting a row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905000" y="1752600"/>
            <a:ext cx="5181600" cy="15240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RowMovies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r {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sysID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2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r.Delete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pPr>
              <a:buNone/>
            </a:pP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r;</a:t>
            </a:r>
            <a:endParaRPr lang="en-US" sz="24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 in a snap: adding an editor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47800" y="1981200"/>
            <a:ext cx="6324600" cy="23622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GenericEditor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editor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 anchor = { </a:t>
            </a:r>
            <a:r>
              <a:rPr lang="en-US" sz="2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},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table = </a:t>
            </a:r>
            <a:r>
              <a:rPr lang="en-US" sz="24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dbtable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"Movies"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};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Editing Borrowers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25963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Button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editBorrowers</a:t>
            </a: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anchor = { right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40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bottom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40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};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stayOnTop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text = </a:t>
            </a:r>
            <a:r>
              <a:rPr 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"Edit Borrowers"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hotKey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altB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NotifyClicked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(Button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button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6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x, </a:t>
            </a:r>
            <a:r>
              <a:rPr lang="en-US" sz="16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y, Modifiers m)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GenericEditor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borrowersEditor</a:t>
            </a: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hasClose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borderStyle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= sizable;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   size = {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640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300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}; table = </a:t>
            </a:r>
            <a:r>
              <a:rPr lang="en-US" sz="16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dbtable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"Borrowers"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};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borrowersEditor.Modal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editor.dataBoxes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].Refresh();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Designing Reports</a:t>
            </a:r>
            <a:endParaRPr lang="en-US" dirty="0"/>
          </a:p>
        </p:txBody>
      </p:sp>
      <p:pic>
        <p:nvPicPr>
          <p:cNvPr id="3074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228600" y="1447800"/>
            <a:ext cx="8773248" cy="3771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Content Placeholder 14"/>
          <p:cNvSpPr>
            <a:spLocks noGrp="1"/>
          </p:cNvSpPr>
          <p:nvPr>
            <p:ph idx="1"/>
          </p:nvPr>
        </p:nvSpPr>
        <p:spPr>
          <a:xfrm>
            <a:off x="1219200" y="1524000"/>
            <a:ext cx="6553200" cy="34290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MoviesReportDetail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: Detail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size = { </a:t>
            </a:r>
            <a:r>
              <a:rPr lang="en-US" sz="2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500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22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font = {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"Arial"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endParaRPr lang="en-US" sz="24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keepTogether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2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1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dirty="0" smtClean="0"/>
              <a:t>Designing Reports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Designing Reports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Label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movieName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anchor = {left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top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right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.60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bottom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Label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mediaType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anchor = {left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.40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top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right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.45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bottom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Label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dateAdded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anchor = {left =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 .55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top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right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.30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bottom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Label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borrowerName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anchor = {left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.70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top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right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bottom 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};</a:t>
            </a:r>
            <a:endParaRPr lang="en-US" sz="16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Filling the report data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04800" y="990600"/>
            <a:ext cx="8382000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7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OnCreate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()</a:t>
            </a: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RowMovies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row = (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RowMovies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report.groupings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._[</a:t>
            </a:r>
            <a:r>
              <a:rPr lang="en-US" sz="17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].row;</a:t>
            </a: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String s;</a:t>
            </a:r>
          </a:p>
          <a:p>
            <a:endParaRPr lang="en-US" sz="1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s = row.name;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movieName.text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= s;</a:t>
            </a:r>
            <a:br>
              <a:rPr lang="en-US" sz="1700" dirty="0" smtClean="0">
                <a:latin typeface="Courier New" pitchFamily="49" charset="0"/>
                <a:cs typeface="Courier New" pitchFamily="49" charset="0"/>
              </a:rPr>
            </a:b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s;</a:t>
            </a:r>
            <a:br>
              <a:rPr lang="en-US" sz="1700" dirty="0" smtClean="0">
                <a:latin typeface="Courier New" pitchFamily="49" charset="0"/>
                <a:cs typeface="Courier New" pitchFamily="49" charset="0"/>
              </a:rPr>
            </a:br>
            <a:endParaRPr lang="en-US" sz="1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s =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PrintString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row.mediaType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);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mediaType.text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= s;</a:t>
            </a:r>
          </a:p>
          <a:p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  delete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s;</a:t>
            </a:r>
            <a:br>
              <a:rPr lang="en-US" sz="1700" dirty="0" smtClean="0">
                <a:latin typeface="Courier New" pitchFamily="49" charset="0"/>
                <a:cs typeface="Courier New" pitchFamily="49" charset="0"/>
              </a:rPr>
            </a:br>
            <a:endParaRPr lang="en-US" sz="1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s =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PrintString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((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ShortDate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row.dateAdded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dateAdded.text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= s; </a:t>
            </a:r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s;</a:t>
            </a:r>
            <a:br>
              <a:rPr lang="en-US" sz="1700" dirty="0" smtClean="0">
                <a:latin typeface="Courier New" pitchFamily="49" charset="0"/>
                <a:cs typeface="Courier New" pitchFamily="49" charset="0"/>
              </a:rPr>
            </a:br>
            <a:endParaRPr lang="en-US" sz="1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s = row.borrower.name;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borrowerName.text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= s;</a:t>
            </a:r>
          </a:p>
          <a:p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  delete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s;</a:t>
            </a:r>
          </a:p>
          <a:p>
            <a:endParaRPr lang="en-US" sz="1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movie collection database</a:t>
            </a:r>
            <a:endParaRPr lang="en-US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219200" y="1295400"/>
            <a:ext cx="6705600" cy="502920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Creating our report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MoviesReport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: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CommonReport</a:t>
            </a: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title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"All my movies"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rowDetail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MoviesReportDetail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ExecuteData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(Database db)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RowMovies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row { };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row.query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"SELECT ROWID, * FROM `Movies` ORDER BY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         `Media Type`, `Name`;"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row.Select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(nil);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groupings._[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].row = row;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endParaRPr lang="en-US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Launching our report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Menu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reportsMenu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 menu,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"Reports"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r };</a:t>
            </a:r>
          </a:p>
          <a:p>
            <a:pPr>
              <a:buNone/>
            </a:pP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MenuItem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allMovies</a:t>
            </a: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reportsMenu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"All Movies"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a;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NotifySelect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MenuItem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selection,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Modifiers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mods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ExecuteReport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(db,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MoviesReport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));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};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Adding a page header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447800"/>
            <a:ext cx="9677400" cy="4525963"/>
          </a:xfrm>
        </p:spPr>
        <p:txBody>
          <a:bodyPr>
            <a:normAutofit fontScale="40000" lnSpcReduction="20000"/>
          </a:bodyPr>
          <a:lstStyle/>
          <a:p>
            <a:pPr>
              <a:buNone/>
            </a:pP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MoviesReportPageHeader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: Detail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size = {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500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30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font = {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"Arial"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bold =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Label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movieName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anchor = { left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top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9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right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0.60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bottom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},</a:t>
            </a:r>
            <a:br>
              <a:rPr lang="en-US" dirty="0" smtClean="0">
                <a:latin typeface="Courier New" pitchFamily="49" charset="0"/>
                <a:cs typeface="Courier New" pitchFamily="49" charset="0"/>
              </a:rPr>
            </a:br>
            <a:r>
              <a:rPr lang="en-US" dirty="0" smtClean="0">
                <a:latin typeface="Courier New" pitchFamily="49" charset="0"/>
                <a:cs typeface="Courier New" pitchFamily="49" charset="0"/>
              </a:rPr>
              <a:t>  text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"Movie Name"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Label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mediaType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anchor = { left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0.40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top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9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right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0.45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bottom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},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text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"Media Type"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Label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dateAdded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anchor = { left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0.55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top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9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right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0.30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bottom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},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text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"Date Added" 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Label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borrowerName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anchor = { left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0.70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top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9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right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 bottom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 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},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text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"Borrower Name"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OnRedraw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(Surface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surface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x =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clientSize.w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-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y =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clientSize.h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-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surface.Rectangle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x, y);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pageHeader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MoviesReportPageHeader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More Complex Reports</a:t>
            </a:r>
            <a:endParaRPr lang="en-US" dirty="0"/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1066800" y="1143000"/>
            <a:ext cx="7119910" cy="510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Groupings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143000"/>
            <a:ext cx="8229600" cy="5257800"/>
          </a:xfrm>
        </p:spPr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en-US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daysAgo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90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DateTime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now, d;</a:t>
            </a:r>
          </a:p>
          <a:p>
            <a:pPr>
              <a:buNone/>
            </a:pP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TimeStamp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t;</a:t>
            </a:r>
          </a:p>
          <a:p>
            <a:pPr>
              <a:buNone/>
            </a:pP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now.GetLocalTime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t = now;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t -=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60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*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60 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*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24 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*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daysAgo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 </a:t>
            </a:r>
            <a:r>
              <a:rPr lang="en-US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// Go back 90 days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d = t;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groupings._[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].row =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RowBorrowers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 };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groupings._[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].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row.query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"SELECT ROWID, * FROM `Borrowers` ORDER BY `Name`;"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groupings._[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].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row.Select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(nil);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groupings._[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].row =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RowMovies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 };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groupings._[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].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row.query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"SELECT ROWID, * FROM `Movies` WHERE `Date Borrowed` &lt; ? AND `Borrower` = ? ORDER BY `Date Borrowed`;"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groupings._[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].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row.SetQueryParamObject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</a:t>
            </a:r>
            <a:br>
              <a:rPr lang="en-US" dirty="0" smtClean="0">
                <a:latin typeface="Courier New" pitchFamily="49" charset="0"/>
                <a:cs typeface="Courier New" pitchFamily="49" charset="0"/>
              </a:rPr>
            </a:br>
            <a:r>
              <a:rPr lang="en-US" dirty="0" smtClean="0">
                <a:latin typeface="Courier New" pitchFamily="49" charset="0"/>
                <a:cs typeface="Courier New" pitchFamily="49" charset="0"/>
              </a:rPr>
              <a:t>Date {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d.year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d.month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d.day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},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(Date));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EDA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i="1" dirty="0" smtClean="0"/>
              <a:t>Syntax:</a:t>
            </a:r>
            <a:br>
              <a:rPr lang="en-US" i="1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b="1" dirty="0" err="1" smtClean="0">
                <a:solidFill>
                  <a:srgbClr val="0070C0"/>
                </a:solidFill>
              </a:rPr>
              <a:t>dbtable</a:t>
            </a:r>
            <a:r>
              <a:rPr lang="en-US" dirty="0" smtClean="0"/>
              <a:t> </a:t>
            </a:r>
            <a:r>
              <a:rPr lang="en-US" dirty="0" smtClean="0">
                <a:solidFill>
                  <a:srgbClr val="FF0000"/>
                </a:solidFill>
              </a:rPr>
              <a:t>“[Table Name]” </a:t>
            </a:r>
            <a:r>
              <a:rPr lang="en-US" dirty="0" smtClean="0"/>
              <a:t>[Table Entry Name]</a:t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  </a:t>
            </a:r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// For each field: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    [Data Type] [Identifier] </a:t>
            </a:r>
            <a:r>
              <a:rPr lang="en-US" dirty="0" smtClean="0">
                <a:solidFill>
                  <a:srgbClr val="FF0000"/>
                </a:solidFill>
              </a:rPr>
              <a:t>“[Name in DB</a:t>
            </a:r>
            <a:r>
              <a:rPr lang="en-US" dirty="0" smtClean="0">
                <a:solidFill>
                  <a:srgbClr val="FF0000"/>
                </a:solidFill>
              </a:rPr>
              <a:t>]”</a:t>
            </a:r>
            <a:r>
              <a:rPr lang="en-US" dirty="0" smtClean="0"/>
              <a:t>;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   };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Movies Table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1524000"/>
            <a:ext cx="8763000" cy="44319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enum</a:t>
            </a: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MediaType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{ unknown, tape,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dvd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bluRay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endParaRPr lang="en-US" sz="2400" b="1" dirty="0" smtClean="0">
              <a:solidFill>
                <a:srgbClr val="0070C0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24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dbtable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"Movies"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Movie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Movie       id            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"ID"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String      name          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"Name"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MediaType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mediaType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"Media Type"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Date     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dateAdded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"Date Added"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Borrower 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borrower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   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"Borrower"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Date     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dateBorrowed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"Date Borrowed"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Borrowers Table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914400" y="1905000"/>
            <a:ext cx="76200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dbtable</a:t>
            </a:r>
            <a:r>
              <a:rPr lang="en-US" sz="2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"Borrowers"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Borrower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Borrower id         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"ID"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String   name       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"Name"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  String   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phoneNumber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4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"Phone Number"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Setting up our application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buNone/>
            </a:pP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DataSource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ds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Database db;</a:t>
            </a:r>
          </a:p>
          <a:p>
            <a:pPr>
              <a:buNone/>
            </a:pP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MovieCollectionApp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: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GuiApplication</a:t>
            </a: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MovieCollectionApp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()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SetDefaultIdField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"ID"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SetDefaultNameField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"Name"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ds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DataSource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driver =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</a:t>
            </a:r>
            <a:r>
              <a:rPr lang="en-US" sz="18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SQLite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db = </a:t>
            </a:r>
            <a:r>
              <a:rPr lang="en-US" sz="18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database_open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ds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"collection"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~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MovieCollectionApp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() {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db;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ds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look at the </a:t>
            </a:r>
            <a:r>
              <a:rPr lang="en-US" dirty="0" err="1" smtClean="0"/>
              <a:t>SQLite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00600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err="1" smtClean="0">
                <a:solidFill>
                  <a:schemeClr val="bg1">
                    <a:lumMod val="50000"/>
                  </a:schemeClr>
                </a:solidFill>
              </a:rPr>
              <a:t>sqlite</a:t>
            </a:r>
            <a:r>
              <a:rPr lang="en-US" dirty="0" smtClean="0"/>
              <a:t>&gt; .tables</a:t>
            </a:r>
          </a:p>
          <a:p>
            <a:pPr>
              <a:buNone/>
            </a:pPr>
            <a:r>
              <a:rPr lang="en-US" dirty="0" smtClean="0">
                <a:solidFill>
                  <a:srgbClr val="00B050"/>
                </a:solidFill>
              </a:rPr>
              <a:t>Borrowers         Movies            </a:t>
            </a:r>
            <a:r>
              <a:rPr lang="en-US" dirty="0" err="1" smtClean="0">
                <a:solidFill>
                  <a:srgbClr val="00B050"/>
                </a:solidFill>
              </a:rPr>
              <a:t>eda_table_fields</a:t>
            </a:r>
            <a:endParaRPr lang="en-US" dirty="0" smtClean="0">
              <a:solidFill>
                <a:srgbClr val="00B050"/>
              </a:solidFill>
            </a:endParaRPr>
          </a:p>
          <a:p>
            <a:pPr>
              <a:buNone/>
            </a:pPr>
            <a:endParaRPr lang="en-US" dirty="0" smtClean="0">
              <a:solidFill>
                <a:srgbClr val="00B050"/>
              </a:solidFill>
            </a:endParaRPr>
          </a:p>
          <a:p>
            <a:pPr>
              <a:buNone/>
            </a:pPr>
            <a:r>
              <a:rPr lang="en-US" dirty="0" err="1" smtClean="0">
                <a:solidFill>
                  <a:schemeClr val="bg1">
                    <a:lumMod val="50000"/>
                  </a:schemeClr>
                </a:solidFill>
              </a:rPr>
              <a:t>sqlite</a:t>
            </a:r>
            <a:r>
              <a:rPr lang="en-US" dirty="0" smtClean="0"/>
              <a:t>&gt; </a:t>
            </a:r>
            <a:r>
              <a:rPr lang="en-US" b="1" dirty="0" smtClean="0">
                <a:solidFill>
                  <a:srgbClr val="0070C0"/>
                </a:solidFill>
              </a:rPr>
              <a:t>select</a:t>
            </a:r>
            <a:r>
              <a:rPr lang="en-US" dirty="0" smtClean="0"/>
              <a:t> </a:t>
            </a:r>
            <a:r>
              <a:rPr lang="en-US" dirty="0" smtClean="0">
                <a:solidFill>
                  <a:srgbClr val="FF0000"/>
                </a:solidFill>
              </a:rPr>
              <a:t>type</a:t>
            </a:r>
            <a:r>
              <a:rPr lang="en-US" dirty="0" smtClean="0"/>
              <a:t>, </a:t>
            </a:r>
            <a:r>
              <a:rPr lang="en-US" dirty="0" smtClean="0">
                <a:solidFill>
                  <a:srgbClr val="FF0000"/>
                </a:solidFill>
              </a:rPr>
              <a:t>name</a:t>
            </a:r>
            <a:r>
              <a:rPr lang="en-US" dirty="0" smtClean="0"/>
              <a:t>, </a:t>
            </a:r>
            <a:r>
              <a:rPr lang="en-US" dirty="0" err="1" smtClean="0">
                <a:solidFill>
                  <a:srgbClr val="FF0000"/>
                </a:solidFill>
              </a:rPr>
              <a:t>sql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0070C0"/>
                </a:solidFill>
              </a:rPr>
              <a:t>from</a:t>
            </a:r>
            <a:r>
              <a:rPr lang="en-US" dirty="0" smtClean="0"/>
              <a:t> </a:t>
            </a:r>
            <a:r>
              <a:rPr lang="en-US" dirty="0" err="1" smtClean="0">
                <a:solidFill>
                  <a:srgbClr val="00B050"/>
                </a:solidFill>
              </a:rPr>
              <a:t>sqlite_master</a:t>
            </a:r>
            <a:r>
              <a:rPr lang="en-US" dirty="0" smtClean="0"/>
              <a:t>;</a:t>
            </a:r>
            <a:br>
              <a:rPr lang="en-US" dirty="0" smtClean="0"/>
            </a:br>
            <a:endParaRPr lang="en-US" dirty="0" smtClean="0"/>
          </a:p>
          <a:p>
            <a:pPr>
              <a:buNone/>
            </a:pPr>
            <a:r>
              <a:rPr lang="en-US" dirty="0" err="1" smtClean="0"/>
              <a:t>table|</a:t>
            </a:r>
            <a:r>
              <a:rPr lang="en-US" dirty="0" err="1" smtClean="0">
                <a:solidFill>
                  <a:srgbClr val="00B050"/>
                </a:solidFill>
              </a:rPr>
              <a:t>eda_table_fields</a:t>
            </a:r>
            <a:r>
              <a:rPr lang="en-US" dirty="0" err="1" smtClean="0"/>
              <a:t>|</a:t>
            </a:r>
            <a:r>
              <a:rPr lang="en-US" b="1" dirty="0" err="1" smtClean="0">
                <a:solidFill>
                  <a:srgbClr val="0070C0"/>
                </a:solidFill>
              </a:rPr>
              <a:t>CREATE</a:t>
            </a:r>
            <a:r>
              <a:rPr lang="en-US" b="1" dirty="0" smtClean="0">
                <a:solidFill>
                  <a:srgbClr val="0070C0"/>
                </a:solidFill>
              </a:rPr>
              <a:t> TABLE</a:t>
            </a:r>
            <a:r>
              <a:rPr lang="en-US" dirty="0" smtClean="0">
                <a:solidFill>
                  <a:srgbClr val="00B050"/>
                </a:solidFill>
              </a:rPr>
              <a:t> </a:t>
            </a:r>
            <a:r>
              <a:rPr lang="en-US" dirty="0" err="1" smtClean="0">
                <a:solidFill>
                  <a:srgbClr val="00B050"/>
                </a:solidFill>
              </a:rPr>
              <a:t>eda_table_fields</a:t>
            </a:r>
            <a:r>
              <a:rPr lang="en-US" dirty="0" smtClean="0"/>
              <a:t>(</a:t>
            </a:r>
            <a:br>
              <a:rPr lang="en-US" dirty="0" smtClean="0"/>
            </a:br>
            <a:r>
              <a:rPr lang="en-US" dirty="0" err="1" smtClean="0">
                <a:solidFill>
                  <a:srgbClr val="FF0000"/>
                </a:solidFill>
              </a:rPr>
              <a:t>Table_Name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0070C0"/>
                </a:solidFill>
              </a:rPr>
              <a:t>TEXT</a:t>
            </a:r>
            <a:r>
              <a:rPr lang="en-US" dirty="0" smtClean="0"/>
              <a:t>, </a:t>
            </a:r>
            <a:r>
              <a:rPr lang="en-US" dirty="0" smtClean="0">
                <a:solidFill>
                  <a:srgbClr val="FF0000"/>
                </a:solidFill>
              </a:rPr>
              <a:t>Name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0070C0"/>
                </a:solidFill>
              </a:rPr>
              <a:t>TEXT</a:t>
            </a:r>
            <a:r>
              <a:rPr lang="en-US" dirty="0" smtClean="0"/>
              <a:t>, </a:t>
            </a:r>
            <a:r>
              <a:rPr lang="en-US" dirty="0" smtClean="0">
                <a:solidFill>
                  <a:srgbClr val="FF0000"/>
                </a:solidFill>
              </a:rPr>
              <a:t>Type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0070C0"/>
                </a:solidFill>
              </a:rPr>
              <a:t>TEXT</a:t>
            </a:r>
            <a:r>
              <a:rPr lang="en-US" dirty="0" smtClean="0"/>
              <a:t>, </a:t>
            </a:r>
            <a:r>
              <a:rPr lang="en-US" dirty="0" smtClean="0">
                <a:solidFill>
                  <a:srgbClr val="FF0000"/>
                </a:solidFill>
              </a:rPr>
              <a:t>Length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)</a:t>
            </a:r>
            <a:br>
              <a:rPr lang="en-US" dirty="0" smtClean="0"/>
            </a:br>
            <a:endParaRPr lang="en-US" dirty="0" smtClean="0"/>
          </a:p>
          <a:p>
            <a:pPr>
              <a:buNone/>
            </a:pPr>
            <a:r>
              <a:rPr lang="en-US" dirty="0" err="1" smtClean="0"/>
              <a:t>table|</a:t>
            </a:r>
            <a:r>
              <a:rPr lang="en-US" dirty="0" err="1" smtClean="0">
                <a:solidFill>
                  <a:srgbClr val="00B050"/>
                </a:solidFill>
              </a:rPr>
              <a:t>Borrowers</a:t>
            </a:r>
            <a:r>
              <a:rPr lang="en-US" dirty="0" err="1" smtClean="0"/>
              <a:t>|</a:t>
            </a:r>
            <a:r>
              <a:rPr lang="en-US" b="1" dirty="0" err="1" smtClean="0">
                <a:solidFill>
                  <a:srgbClr val="0070C0"/>
                </a:solidFill>
              </a:rPr>
              <a:t>CREATE</a:t>
            </a:r>
            <a:r>
              <a:rPr lang="en-US" b="1" dirty="0" smtClean="0">
                <a:solidFill>
                  <a:srgbClr val="0070C0"/>
                </a:solidFill>
              </a:rPr>
              <a:t> TABLE</a:t>
            </a:r>
            <a:r>
              <a:rPr lang="en-US" dirty="0" smtClean="0"/>
              <a:t> `</a:t>
            </a:r>
            <a:r>
              <a:rPr lang="en-US" dirty="0" smtClean="0">
                <a:solidFill>
                  <a:srgbClr val="00B050"/>
                </a:solidFill>
              </a:rPr>
              <a:t>Borrowers</a:t>
            </a:r>
            <a:r>
              <a:rPr lang="en-US" dirty="0" smtClean="0"/>
              <a:t>`(</a:t>
            </a:r>
            <a:br>
              <a:rPr lang="en-US" dirty="0" smtClean="0"/>
            </a:br>
            <a:r>
              <a:rPr lang="en-US" dirty="0" smtClean="0"/>
              <a:t>`</a:t>
            </a:r>
            <a:r>
              <a:rPr lang="en-US" dirty="0" smtClean="0">
                <a:solidFill>
                  <a:srgbClr val="FF0000"/>
                </a:solidFill>
              </a:rPr>
              <a:t>ID</a:t>
            </a:r>
            <a:r>
              <a:rPr lang="en-US" dirty="0" smtClean="0"/>
              <a:t>` </a:t>
            </a:r>
            <a:r>
              <a:rPr lang="en-US" b="1" dirty="0" smtClean="0">
                <a:solidFill>
                  <a:srgbClr val="0070C0"/>
                </a:solidFill>
              </a:rPr>
              <a:t>INTEGER PRIMARY KEY</a:t>
            </a:r>
            <a:r>
              <a:rPr lang="en-US" dirty="0" smtClean="0"/>
              <a:t>, `</a:t>
            </a:r>
            <a:r>
              <a:rPr lang="en-US" dirty="0" smtClean="0">
                <a:solidFill>
                  <a:srgbClr val="FF0000"/>
                </a:solidFill>
              </a:rPr>
              <a:t>Name</a:t>
            </a:r>
            <a:r>
              <a:rPr lang="en-US" dirty="0" smtClean="0"/>
              <a:t>` </a:t>
            </a:r>
            <a:r>
              <a:rPr lang="en-US" b="1" dirty="0" smtClean="0">
                <a:solidFill>
                  <a:srgbClr val="0070C0"/>
                </a:solidFill>
              </a:rPr>
              <a:t>TEXT</a:t>
            </a:r>
            <a:r>
              <a:rPr lang="en-US" dirty="0" smtClean="0"/>
              <a:t>, `</a:t>
            </a:r>
            <a:r>
              <a:rPr lang="en-US" dirty="0" smtClean="0">
                <a:solidFill>
                  <a:srgbClr val="FF0000"/>
                </a:solidFill>
              </a:rPr>
              <a:t>Phone Number</a:t>
            </a:r>
            <a:r>
              <a:rPr lang="en-US" dirty="0" smtClean="0"/>
              <a:t>` </a:t>
            </a:r>
            <a:r>
              <a:rPr lang="en-US" b="1" dirty="0" smtClean="0">
                <a:solidFill>
                  <a:srgbClr val="0070C0"/>
                </a:solidFill>
              </a:rPr>
              <a:t>TEXT</a:t>
            </a:r>
            <a:r>
              <a:rPr lang="en-US" dirty="0" smtClean="0"/>
              <a:t>)</a:t>
            </a:r>
            <a:br>
              <a:rPr lang="en-US" dirty="0" smtClean="0"/>
            </a:br>
            <a:endParaRPr lang="en-US" dirty="0" smtClean="0"/>
          </a:p>
          <a:p>
            <a:pPr>
              <a:buNone/>
            </a:pPr>
            <a:r>
              <a:rPr lang="en-US" dirty="0" err="1" smtClean="0"/>
              <a:t>table|</a:t>
            </a:r>
            <a:r>
              <a:rPr lang="en-US" dirty="0" err="1" smtClean="0">
                <a:solidFill>
                  <a:srgbClr val="00B050"/>
                </a:solidFill>
              </a:rPr>
              <a:t>Movies</a:t>
            </a:r>
            <a:r>
              <a:rPr lang="en-US" dirty="0" err="1" smtClean="0"/>
              <a:t>|</a:t>
            </a:r>
            <a:r>
              <a:rPr lang="en-US" b="1" dirty="0" err="1" smtClean="0">
                <a:solidFill>
                  <a:srgbClr val="0070C0"/>
                </a:solidFill>
              </a:rPr>
              <a:t>CREATE</a:t>
            </a:r>
            <a:r>
              <a:rPr lang="en-US" b="1" dirty="0" smtClean="0">
                <a:solidFill>
                  <a:srgbClr val="0070C0"/>
                </a:solidFill>
              </a:rPr>
              <a:t> TABLE</a:t>
            </a:r>
            <a:r>
              <a:rPr lang="en-US" dirty="0" smtClean="0"/>
              <a:t> `</a:t>
            </a:r>
            <a:r>
              <a:rPr lang="en-US" dirty="0" smtClean="0">
                <a:solidFill>
                  <a:srgbClr val="00B050"/>
                </a:solidFill>
              </a:rPr>
              <a:t>Movies</a:t>
            </a:r>
            <a:r>
              <a:rPr lang="en-US" dirty="0" smtClean="0"/>
              <a:t>`(</a:t>
            </a:r>
            <a:br>
              <a:rPr lang="en-US" dirty="0" smtClean="0"/>
            </a:br>
            <a:r>
              <a:rPr lang="en-US" dirty="0" smtClean="0"/>
              <a:t>`</a:t>
            </a:r>
            <a:r>
              <a:rPr lang="en-US" dirty="0" smtClean="0">
                <a:solidFill>
                  <a:srgbClr val="FF0000"/>
                </a:solidFill>
              </a:rPr>
              <a:t>ID</a:t>
            </a:r>
            <a:r>
              <a:rPr lang="en-US" dirty="0" smtClean="0"/>
              <a:t>` </a:t>
            </a:r>
            <a:r>
              <a:rPr lang="en-US" b="1" dirty="0" smtClean="0">
                <a:solidFill>
                  <a:srgbClr val="0070C0"/>
                </a:solidFill>
              </a:rPr>
              <a:t>INTEGER PRIMARY KEY</a:t>
            </a:r>
            <a:r>
              <a:rPr lang="en-US" dirty="0" smtClean="0"/>
              <a:t>, `</a:t>
            </a:r>
            <a:r>
              <a:rPr lang="en-US" dirty="0" smtClean="0">
                <a:solidFill>
                  <a:srgbClr val="FF0000"/>
                </a:solidFill>
              </a:rPr>
              <a:t>Name</a:t>
            </a:r>
            <a:r>
              <a:rPr lang="en-US" dirty="0" smtClean="0"/>
              <a:t>` </a:t>
            </a:r>
            <a:r>
              <a:rPr lang="en-US" b="1" dirty="0" smtClean="0">
                <a:solidFill>
                  <a:srgbClr val="0070C0"/>
                </a:solidFill>
              </a:rPr>
              <a:t>TEXT</a:t>
            </a:r>
            <a:r>
              <a:rPr lang="en-US" dirty="0" smtClean="0"/>
              <a:t>, `</a:t>
            </a:r>
            <a:r>
              <a:rPr lang="en-US" dirty="0" smtClean="0">
                <a:solidFill>
                  <a:srgbClr val="FF0000"/>
                </a:solidFill>
              </a:rPr>
              <a:t>Media Type</a:t>
            </a:r>
            <a:r>
              <a:rPr lang="en-US" dirty="0" smtClean="0"/>
              <a:t>` </a:t>
            </a:r>
            <a:r>
              <a:rPr lang="en-US" b="1" dirty="0" smtClean="0">
                <a:solidFill>
                  <a:srgbClr val="0070C0"/>
                </a:solidFill>
              </a:rPr>
              <a:t>INTEGER</a:t>
            </a:r>
            <a:r>
              <a:rPr lang="en-US" dirty="0" smtClean="0"/>
              <a:t>, `</a:t>
            </a:r>
            <a:r>
              <a:rPr lang="en-US" dirty="0" smtClean="0">
                <a:solidFill>
                  <a:srgbClr val="FF0000"/>
                </a:solidFill>
              </a:rPr>
              <a:t>Date Added</a:t>
            </a:r>
            <a:r>
              <a:rPr lang="en-US" dirty="0" smtClean="0"/>
              <a:t>` </a:t>
            </a:r>
            <a:r>
              <a:rPr lang="en-US" b="1" dirty="0" smtClean="0">
                <a:solidFill>
                  <a:srgbClr val="0070C0"/>
                </a:solidFill>
              </a:rPr>
              <a:t>TEXT COLLATE </a:t>
            </a:r>
            <a:r>
              <a:rPr lang="en-US" dirty="0" smtClean="0"/>
              <a:t>`</a:t>
            </a:r>
            <a:r>
              <a:rPr lang="en-US" dirty="0" err="1" smtClean="0"/>
              <a:t>ecere</a:t>
            </a:r>
            <a:r>
              <a:rPr lang="en-US" dirty="0" smtClean="0"/>
              <a:t>::sys::Date`, </a:t>
            </a:r>
            <a:br>
              <a:rPr lang="en-US" dirty="0" smtClean="0"/>
            </a:br>
            <a:r>
              <a:rPr lang="en-US" dirty="0" smtClean="0"/>
              <a:t>`</a:t>
            </a:r>
            <a:r>
              <a:rPr lang="en-US" dirty="0" smtClean="0">
                <a:solidFill>
                  <a:srgbClr val="FF0000"/>
                </a:solidFill>
              </a:rPr>
              <a:t>Borrower</a:t>
            </a:r>
            <a:r>
              <a:rPr lang="en-US" dirty="0" smtClean="0"/>
              <a:t>` </a:t>
            </a:r>
            <a:r>
              <a:rPr lang="en-US" b="1" dirty="0" smtClean="0">
                <a:solidFill>
                  <a:srgbClr val="0070C0"/>
                </a:solidFill>
              </a:rPr>
              <a:t>INTEGER REFERENCES </a:t>
            </a:r>
            <a:r>
              <a:rPr lang="en-US" dirty="0" smtClean="0"/>
              <a:t>`</a:t>
            </a:r>
            <a:r>
              <a:rPr lang="en-US" dirty="0" smtClean="0">
                <a:solidFill>
                  <a:srgbClr val="00B050"/>
                </a:solidFill>
              </a:rPr>
              <a:t>Borrowers</a:t>
            </a:r>
            <a:r>
              <a:rPr lang="en-US" dirty="0" smtClean="0"/>
              <a:t>`(`</a:t>
            </a:r>
            <a:r>
              <a:rPr lang="en-US" dirty="0" smtClean="0">
                <a:solidFill>
                  <a:srgbClr val="FF0000"/>
                </a:solidFill>
              </a:rPr>
              <a:t>ID</a:t>
            </a:r>
            <a:r>
              <a:rPr lang="en-US" dirty="0" smtClean="0"/>
              <a:t>`), </a:t>
            </a:r>
            <a:br>
              <a:rPr lang="en-US" dirty="0" smtClean="0"/>
            </a:br>
            <a:r>
              <a:rPr lang="en-US" dirty="0" smtClean="0"/>
              <a:t>`</a:t>
            </a:r>
            <a:r>
              <a:rPr lang="en-US" dirty="0" smtClean="0">
                <a:solidFill>
                  <a:srgbClr val="FF0000"/>
                </a:solidFill>
              </a:rPr>
              <a:t>Date Borrowed</a:t>
            </a:r>
            <a:r>
              <a:rPr lang="en-US" dirty="0" smtClean="0"/>
              <a:t>` </a:t>
            </a:r>
            <a:r>
              <a:rPr lang="en-US" b="1" dirty="0" smtClean="0">
                <a:solidFill>
                  <a:srgbClr val="0070C0"/>
                </a:solidFill>
              </a:rPr>
              <a:t>TEXT COLLATE</a:t>
            </a:r>
            <a:r>
              <a:rPr lang="en-US" dirty="0" smtClean="0"/>
              <a:t> `</a:t>
            </a:r>
            <a:r>
              <a:rPr lang="en-US" dirty="0" err="1" smtClean="0"/>
              <a:t>ecere</a:t>
            </a:r>
            <a:r>
              <a:rPr lang="en-US" dirty="0" smtClean="0"/>
              <a:t>::sys::Date`)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EDA’s internal table: </a:t>
            </a:r>
            <a:r>
              <a:rPr lang="en-US" dirty="0" err="1" smtClean="0"/>
              <a:t>eda_table_fields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1676400"/>
            <a:ext cx="7848600" cy="381000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2000" dirty="0" err="1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sqlite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&gt; </a:t>
            </a:r>
            <a:r>
              <a:rPr lang="en-US" sz="20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select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name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type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from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dirty="0" err="1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eda_table_fields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2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ID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|Borrower</a:t>
            </a:r>
            <a:endParaRPr lang="en-US" sz="20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Name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|String</a:t>
            </a:r>
            <a:endParaRPr lang="en-US" sz="20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0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Phone </a:t>
            </a:r>
            <a:r>
              <a:rPr lang="en-US" sz="2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Number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|String</a:t>
            </a:r>
            <a:endParaRPr lang="en-US" sz="20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ID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|Movie</a:t>
            </a:r>
            <a:endParaRPr lang="en-US" sz="20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Name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|String</a:t>
            </a:r>
            <a:endParaRPr lang="en-US" sz="20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0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Media </a:t>
            </a:r>
            <a:r>
              <a:rPr lang="en-US" sz="2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Type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|MediaType</a:t>
            </a:r>
            <a:endParaRPr lang="en-US" sz="20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0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Date </a:t>
            </a:r>
            <a:r>
              <a:rPr lang="en-US" sz="2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Added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|Date</a:t>
            </a:r>
            <a:endParaRPr lang="en-US" sz="20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Borrower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|Borrower</a:t>
            </a:r>
            <a:endParaRPr lang="en-US" sz="20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0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Date </a:t>
            </a:r>
            <a:r>
              <a:rPr lang="en-US" sz="2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Borrowed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|Date</a:t>
            </a:r>
            <a:endParaRPr lang="en-US" sz="20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Setting up the main window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MovieCollectionForm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: Window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text =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"Movie Collection"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background =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activeBorder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borderStyle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= sizable;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hasMaximize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hasMinimize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hasClose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hasMenuBar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size = { </a:t>
            </a:r>
            <a:r>
              <a:rPr lang="en-US" sz="18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576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8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432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menu = { };</a:t>
            </a:r>
          </a:p>
          <a:p>
            <a:pPr>
              <a:buNone/>
            </a:pP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Menu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fileMenu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menu,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"File"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f };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MenuItem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exit {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fileMenu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"Exit"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x, altF4,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NotifySelect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=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          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MenuFileExit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MovieCollectionForm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mainForm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{};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176</TotalTime>
  <Words>1042</Words>
  <Application>Microsoft Office PowerPoint</Application>
  <PresentationFormat>On-screen Show (4:3)</PresentationFormat>
  <Paragraphs>235</Paragraphs>
  <Slides>24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Office Theme</vt:lpstr>
      <vt:lpstr>Building a simple database application with the Ecere SDK</vt:lpstr>
      <vt:lpstr>A movie collection database</vt:lpstr>
      <vt:lpstr>The EDA Schema</vt:lpstr>
      <vt:lpstr>Our Movies Table</vt:lpstr>
      <vt:lpstr>Our Borrowers Table</vt:lpstr>
      <vt:lpstr>Setting up our application</vt:lpstr>
      <vt:lpstr>A look at the SQLite</vt:lpstr>
      <vt:lpstr>EDA’s internal table: eda_table_fields</vt:lpstr>
      <vt:lpstr>Setting up the main window</vt:lpstr>
      <vt:lpstr>Adding a new row and setting a value</vt:lpstr>
      <vt:lpstr>Reading back data</vt:lpstr>
      <vt:lpstr>Locating by value and Setting data</vt:lpstr>
      <vt:lpstr>Locating by id and deleting a row</vt:lpstr>
      <vt:lpstr>App in a snap: adding an editor</vt:lpstr>
      <vt:lpstr>Editing Borrowers</vt:lpstr>
      <vt:lpstr>Designing Reports</vt:lpstr>
      <vt:lpstr>Designing Reports</vt:lpstr>
      <vt:lpstr>Designing Reports</vt:lpstr>
      <vt:lpstr>Filling the report data</vt:lpstr>
      <vt:lpstr>Creating our report</vt:lpstr>
      <vt:lpstr>Launching our report</vt:lpstr>
      <vt:lpstr>Adding a page header</vt:lpstr>
      <vt:lpstr>More Complex Reports</vt:lpstr>
      <vt:lpstr>Groupings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Building a small board game with the Ecere SDK</dc:title>
  <dc:creator>jerome</dc:creator>
  <cp:lastModifiedBy>jerome</cp:lastModifiedBy>
  <cp:revision>39</cp:revision>
  <dcterms:created xsi:type="dcterms:W3CDTF">2010-11-08T11:59:07Z</dcterms:created>
  <dcterms:modified xsi:type="dcterms:W3CDTF">2010-11-13T07:01:01Z</dcterms:modified>
</cp:coreProperties>
</file>

<file path=docProps/thumbnail.jpeg>
</file>